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0" r:id="rId5"/>
    <p:sldId id="262" r:id="rId6"/>
    <p:sldId id="261" r:id="rId7"/>
    <p:sldId id="265" r:id="rId8"/>
    <p:sldId id="267" r:id="rId9"/>
    <p:sldId id="266" r:id="rId10"/>
    <p:sldId id="269" r:id="rId11"/>
    <p:sldId id="272" r:id="rId12"/>
    <p:sldId id="270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9C"/>
    <a:srgbClr val="2962A7"/>
    <a:srgbClr val="FFFF99"/>
    <a:srgbClr val="EDF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plzt.ptu.org.ua/wp-content/uploads/2014/11/1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plzt.ptu.org.ua/wp-content/uploads/2014/11/1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lplzt.ptu.org.ua/wp-content/uploads/2014/11/111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lplzt.ptu.org.ua/wp-content/uploads/2014/11/9.jpg" TargetMode="External"/><Relationship Id="rId7" Type="http://schemas.openxmlformats.org/officeDocument/2006/relationships/hyperlink" Target="http://lplzt.ptu.org.ua/wp-content/uploads/2014/11/7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lplzt.ptu.org.ua/wp-content/uploads/2014/11/51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" t="6120" r="67329" b="54361"/>
          <a:stretch/>
        </p:blipFill>
        <p:spPr bwMode="auto">
          <a:xfrm>
            <a:off x="-274850" y="10006"/>
            <a:ext cx="9864588" cy="69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475" y="2276872"/>
            <a:ext cx="8136904" cy="3119101"/>
          </a:xfrm>
          <a:solidFill>
            <a:srgbClr val="FFFF99">
              <a:alpha val="2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     ЕФЕКТИВНОГО     ІНСТРУМЕНТУ ВЗАЄМОДІЇ    РИНКУ    ПРАЦІ    ТА    ПРОФЕСІЙНО-ТЕХНІЧНОГО    НАВЧАЛЬНОГО    ЗАКЛАДУ   </a:t>
            </a:r>
            <a:br>
              <a:rPr lang="uk-UA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 ПРОЦЕСІ    ПІДГОТОВКИ    КОМПЕТЕНТНОГО КВАЛІФІКОВАНОГО    РОБІТНИКА</a:t>
            </a:r>
            <a:br>
              <a:rPr lang="uk-UA" sz="24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pic>
        <p:nvPicPr>
          <p:cNvPr id="5" name="Picture 22" descr="емблем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24" t="3423" r="5630" b="6844"/>
          <a:stretch>
            <a:fillRect/>
          </a:stretch>
        </p:blipFill>
        <p:spPr bwMode="auto">
          <a:xfrm>
            <a:off x="179512" y="319360"/>
            <a:ext cx="1247926" cy="1232049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7438" y="573941"/>
            <a:ext cx="7716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Люботинський професійний ліцей залізничного транспорту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0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043608" y="155944"/>
            <a:ext cx="8100392" cy="1256832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ВИРОБНИЧІ  ПІДРОЗДІЛИ 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РЕГІОНАЛЬНОЇ  ФІЛІЇ  «ПІВДЕННА ЗАЛІЗНИЦЯ»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ПАТ  «УКРАЇНСЬКА  ЗАЛІЗНИЦЯ»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18651" r="18168"/>
          <a:stretch/>
        </p:blipFill>
        <p:spPr bwMode="auto">
          <a:xfrm>
            <a:off x="1403648" y="1339956"/>
            <a:ext cx="6960558" cy="57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7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0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7104" r="11395" b="4759"/>
          <a:stretch/>
        </p:blipFill>
        <p:spPr bwMode="auto">
          <a:xfrm>
            <a:off x="381900" y="1063757"/>
            <a:ext cx="8424936" cy="581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296262"/>
            <a:ext cx="8316415" cy="824784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 СОЦІАЛЬНИМИ ПАРТНЕРАМИ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(виробничими підрозділами РФ «Південна залізниця)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90783" y="242758"/>
            <a:ext cx="4104456" cy="1169098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ЯРМОРОК ПРОФЕСІЙ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РФ «ПІВДЕННА ЗАЛІЗНИЦЯ»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35851" y="6190534"/>
            <a:ext cx="304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Проходження </a:t>
            </a:r>
          </a:p>
          <a:p>
            <a:pPr algn="ctr"/>
            <a:r>
              <a:rPr lang="uk-UA" dirty="0" smtClean="0"/>
              <a:t> тестування з професій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5851" y="2798604"/>
            <a:ext cx="30439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Анкетування  учнів </a:t>
            </a:r>
          </a:p>
          <a:p>
            <a:pPr algn="ctr"/>
            <a:r>
              <a:rPr lang="uk-UA" dirty="0" smtClean="0"/>
              <a:t>випускних груп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0823" y="6440473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Спілкування із роботодавцями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0" y="1529445"/>
            <a:ext cx="3677798" cy="49037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9506" r="12983"/>
          <a:stretch/>
        </p:blipFill>
        <p:spPr>
          <a:xfrm>
            <a:off x="5460639" y="243918"/>
            <a:ext cx="2930885" cy="25710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14700"/>
          <a:stretch/>
        </p:blipFill>
        <p:spPr>
          <a:xfrm>
            <a:off x="5545644" y="3444935"/>
            <a:ext cx="2899702" cy="274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55769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193712"/>
            <a:ext cx="7496969" cy="908720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АВТОМАТИЗОВАНІ СИСТЕМИ КЕРУВАННЯ (АСК ПП УЗ,  АСК ВП УЗ)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3368" r="26852" b="30972"/>
          <a:stretch>
            <a:fillRect/>
          </a:stretch>
        </p:blipFill>
        <p:spPr bwMode="gray">
          <a:xfrm>
            <a:off x="332203" y="3608624"/>
            <a:ext cx="6372200" cy="32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G:\Практика гр. ППВ-105\PIC_1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3" y="1102432"/>
            <a:ext cx="36496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427985" y="1102432"/>
            <a:ext cx="4353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Використання АРМ касира квиткового </a:t>
            </a:r>
            <a:r>
              <a:rPr lang="uk-UA" sz="2000" dirty="0"/>
              <a:t> </a:t>
            </a:r>
            <a:r>
              <a:rPr lang="uk-UA" sz="2000" dirty="0" smtClean="0"/>
              <a:t>на уроках виробничого навчання</a:t>
            </a:r>
            <a:endParaRPr lang="uk-UA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4007" r="27203" b="30910"/>
          <a:stretch>
            <a:fillRect/>
          </a:stretch>
        </p:blipFill>
        <p:spPr bwMode="gray">
          <a:xfrm>
            <a:off x="3516686" y="2068434"/>
            <a:ext cx="5178121" cy="282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53456" y="4437112"/>
            <a:ext cx="5128959" cy="28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6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55769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779849" y="768779"/>
            <a:ext cx="42786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Використання АРМ касира товарного  на уроках виробничого навчання</a:t>
            </a:r>
            <a:endParaRPr lang="uk-UA" sz="20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lum bright="-4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63219" y="1871814"/>
            <a:ext cx="4511906" cy="248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G:\Практика гр. ППВ-105\PIC_16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5" y="682101"/>
            <a:ext cx="3994206" cy="363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lum bright="-4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99592" y="4005064"/>
            <a:ext cx="4752528" cy="261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lum bright="-4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59888" y="4369864"/>
            <a:ext cx="4537008" cy="25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3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" t="6120" r="67329" b="54361"/>
          <a:stretch/>
        </p:blipFill>
        <p:spPr bwMode="auto">
          <a:xfrm>
            <a:off x="-360294" y="-46857"/>
            <a:ext cx="9864588" cy="69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19697" y="260648"/>
            <a:ext cx="8136904" cy="1604664"/>
          </a:xfrm>
          <a:solidFill>
            <a:srgbClr val="FFFF99">
              <a:alpha val="28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ВЗАЄМОДІЯ ЛПЛЗТ З УСТАНОВАМИ І ОРГАНІЗАЦІЯМИ В РАМКАХ КООРДИНАЦІЇ ЗУСИЛЬ У СФЕРІ ПРОФЕСІЙНОЇ ПІДГОТОВКИ ЗАЛІЗНИЧНИКІВ</a:t>
            </a:r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21256" r="11483" b="1392"/>
          <a:stretch/>
        </p:blipFill>
        <p:spPr bwMode="auto">
          <a:xfrm>
            <a:off x="269776" y="1556792"/>
            <a:ext cx="887422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7" t="6120" r="67329" b="54361"/>
          <a:stretch/>
        </p:blipFill>
        <p:spPr bwMode="auto">
          <a:xfrm>
            <a:off x="-274850" y="10006"/>
            <a:ext cx="9864588" cy="69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80216" y="137684"/>
            <a:ext cx="6754456" cy="1512168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НАВЧАЛЬНО-НАУКОВО-ВИРОБНИЧИЙ КОМПЛЕКС ПРОФЕСІЙНОЇ ПІДГОТОВКИ ЗАЛІЗНИЧНИКІВ </a:t>
            </a: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20512" r="11047"/>
          <a:stretch/>
        </p:blipFill>
        <p:spPr bwMode="auto">
          <a:xfrm>
            <a:off x="125498" y="1409580"/>
            <a:ext cx="9054135" cy="54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0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6074" y="0"/>
            <a:ext cx="8894073" cy="908720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АСОЦІАЦІЯ ДЕРЖАВНИХ ЗАКЛАДІВ ПРОФТЕХОСВІТИ УКРАЇНИ ЗАЛІЗНИЧНОГО ПРОФІЛЮ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3" y="6512446"/>
            <a:ext cx="374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Директор </a:t>
            </a:r>
            <a:r>
              <a:rPr lang="uk-UA" dirty="0" smtClean="0"/>
              <a:t>ЛПЛЗТ  </a:t>
            </a:r>
            <a:r>
              <a:rPr lang="uk-UA" dirty="0"/>
              <a:t>А</a:t>
            </a:r>
            <a:r>
              <a:rPr lang="uk-UA" dirty="0" smtClean="0"/>
              <a:t>гєєва О.О.</a:t>
            </a:r>
          </a:p>
        </p:txBody>
      </p:sp>
      <p:pic>
        <p:nvPicPr>
          <p:cNvPr id="11" name="Рисунок 10" descr="http://lplzt.ptu.org.ua/wp-content/uploads/2014/11/14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12105" r="3871" b="3130"/>
          <a:stretch/>
        </p:blipFill>
        <p:spPr bwMode="auto">
          <a:xfrm>
            <a:off x="1739791" y="2109050"/>
            <a:ext cx="6623128" cy="4403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498262" y="908720"/>
            <a:ext cx="7106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Чергове засідання</a:t>
            </a:r>
            <a:r>
              <a:rPr lang="uk-UA" dirty="0"/>
              <a:t> </a:t>
            </a:r>
            <a:r>
              <a:rPr lang="uk-UA" dirty="0" smtClean="0"/>
              <a:t> членів Асоціації, яке  проведено  на базі ЛПЛЗТ за </a:t>
            </a:r>
            <a:r>
              <a:rPr lang="uk-UA" dirty="0"/>
              <a:t>темою «Інноваційні педагогічні та виробничі технології у навчально-виховному процесі» під гаслом «Кращі вікові традиції, сучасні технології – наш принцип підготовки кваліфікованих робітників».</a:t>
            </a:r>
          </a:p>
        </p:txBody>
      </p:sp>
    </p:spTree>
    <p:extLst>
      <p:ext uri="{BB962C8B-B14F-4D97-AF65-F5344CB8AC3E}">
        <p14:creationId xmlns:p14="http://schemas.microsoft.com/office/powerpoint/2010/main" val="42522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-72447" y="-459432"/>
            <a:ext cx="9260148" cy="78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://lplzt.ptu.org.ua/wp-content/uploads/2014/11/10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22683" r="9392" b="5360"/>
          <a:stretch/>
        </p:blipFill>
        <p:spPr bwMode="auto">
          <a:xfrm>
            <a:off x="4240561" y="117978"/>
            <a:ext cx="4657636" cy="310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1268760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 </a:t>
            </a:r>
            <a:r>
              <a:rPr lang="uk-UA" sz="2000" dirty="0" smtClean="0"/>
              <a:t>Заступник </a:t>
            </a:r>
            <a:r>
              <a:rPr lang="uk-UA" sz="2000" dirty="0"/>
              <a:t>директора </a:t>
            </a:r>
            <a:endParaRPr lang="uk-UA" sz="2000" dirty="0" smtClean="0"/>
          </a:p>
          <a:p>
            <a:pPr algn="just"/>
            <a:r>
              <a:rPr lang="uk-UA" sz="2000" dirty="0" smtClean="0"/>
              <a:t>з </a:t>
            </a:r>
            <a:r>
              <a:rPr lang="uk-UA" sz="2000" dirty="0" err="1"/>
              <a:t>НВихР</a:t>
            </a:r>
            <a:r>
              <a:rPr lang="uk-UA" sz="2000" dirty="0"/>
              <a:t>  </a:t>
            </a:r>
            <a:r>
              <a:rPr lang="uk-UA" sz="2000" dirty="0" smtClean="0"/>
              <a:t>Козятинського міжрегіонального вищого професійного училища залізничного транспорту</a:t>
            </a:r>
            <a:endParaRPr lang="uk-UA" sz="2000" dirty="0"/>
          </a:p>
        </p:txBody>
      </p:sp>
      <p:pic>
        <p:nvPicPr>
          <p:cNvPr id="7" name="Рисунок 6" descr="http://lplzt.ptu.org.ua/wp-content/uploads/2014/11/111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16619" r="37911" b="46456"/>
          <a:stretch/>
        </p:blipFill>
        <p:spPr bwMode="auto">
          <a:xfrm>
            <a:off x="4240561" y="3671945"/>
            <a:ext cx="4493847" cy="31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914900" y="3210284"/>
            <a:ext cx="20010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 </a:t>
            </a:r>
            <a:r>
              <a:rPr lang="uk-UA" sz="1600" dirty="0"/>
              <a:t> </a:t>
            </a:r>
            <a:r>
              <a:rPr lang="uk-UA" sz="2000" dirty="0" err="1"/>
              <a:t>Осипчук</a:t>
            </a:r>
            <a:r>
              <a:rPr lang="uk-UA" sz="2000" dirty="0"/>
              <a:t> Л.В</a:t>
            </a:r>
            <a:endParaRPr lang="uk-UA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422484" y="6773174"/>
            <a:ext cx="1493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Савчук Т.М</a:t>
            </a:r>
            <a:r>
              <a:rPr lang="uk-UA" sz="2000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898" y="4077072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/>
              <a:t> </a:t>
            </a:r>
            <a:r>
              <a:rPr lang="uk-UA" sz="2000" dirty="0" smtClean="0"/>
              <a:t>Секретар </a:t>
            </a:r>
            <a:r>
              <a:rPr lang="uk-UA" sz="2000" dirty="0"/>
              <a:t>Асоціації державних закладів профтехосвіти України залізничного </a:t>
            </a:r>
            <a:r>
              <a:rPr lang="uk-UA" sz="2000" dirty="0" smtClean="0"/>
              <a:t>профілю</a:t>
            </a:r>
          </a:p>
        </p:txBody>
      </p:sp>
    </p:spTree>
    <p:extLst>
      <p:ext uri="{BB962C8B-B14F-4D97-AF65-F5344CB8AC3E}">
        <p14:creationId xmlns:p14="http://schemas.microsoft.com/office/powerpoint/2010/main" val="31200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20361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403" y="4159518"/>
            <a:ext cx="4327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З</a:t>
            </a:r>
            <a:r>
              <a:rPr lang="uk-UA" sz="2000" dirty="0" smtClean="0"/>
              <a:t>аступник </a:t>
            </a:r>
            <a:r>
              <a:rPr lang="uk-UA" sz="2000" dirty="0"/>
              <a:t>директора </a:t>
            </a:r>
            <a:r>
              <a:rPr lang="uk-UA" sz="2000" dirty="0" smtClean="0"/>
              <a:t>ЛПЛЗТ з </a:t>
            </a:r>
            <a:r>
              <a:rPr lang="uk-UA" sz="2000" dirty="0"/>
              <a:t>НВР </a:t>
            </a:r>
            <a:r>
              <a:rPr lang="uk-UA" sz="2000" dirty="0" smtClean="0"/>
              <a:t>Родченко О.Л., </a:t>
            </a:r>
            <a:r>
              <a:rPr lang="uk-UA" sz="2000" dirty="0"/>
              <a:t> заступник директора з НВихР Дякунчак Н.Я., старший майстер Чаговець З.М. </a:t>
            </a:r>
            <a:r>
              <a:rPr lang="uk-UA" sz="2000" dirty="0" smtClean="0"/>
              <a:t>– про використанні </a:t>
            </a:r>
            <a:r>
              <a:rPr lang="uk-UA" sz="2000" dirty="0"/>
              <a:t>у навчально-виховному процесі сучасних інформаційно-комунікаційних технологій</a:t>
            </a:r>
            <a:r>
              <a:rPr lang="uk-UA" dirty="0"/>
              <a:t>.</a:t>
            </a:r>
            <a:endParaRPr lang="uk-UA" sz="1600" dirty="0"/>
          </a:p>
        </p:txBody>
      </p:sp>
      <p:pic>
        <p:nvPicPr>
          <p:cNvPr id="8" name="Рисунок 7" descr="http://lplzt.ptu.org.ua/wp-content/uploads/2014/11/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97" y="693765"/>
            <a:ext cx="4295502" cy="2989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lplzt.ptu.org.ua/wp-content/uploads/2014/11/51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9131" r="11766" b="11365"/>
          <a:stretch/>
        </p:blipFill>
        <p:spPr bwMode="auto">
          <a:xfrm>
            <a:off x="4650435" y="3716125"/>
            <a:ext cx="4326787" cy="3133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86919" y="152400"/>
            <a:ext cx="5181425" cy="648072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ОБМІН ДОСВІДОМ РОБОТИ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lplzt.ptu.org.ua/wp-content/uploads/2014/11/7.jpg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19391" r="20942" b="23020"/>
          <a:stretch/>
        </p:blipFill>
        <p:spPr bwMode="auto">
          <a:xfrm>
            <a:off x="356692" y="699958"/>
            <a:ext cx="4293743" cy="301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4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20361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52400"/>
            <a:ext cx="8064895" cy="1692424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ЄДНАННЯ ПЕДАГОГІВ ЗАЛІЗНИЧНОГО ПРОФІЛЮ УКРАЇНСЬКОЇ НАЦІОНАЛЬНОЇ АСОЦІАЦІЇ  ПЕДАГОГІВ 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AEDE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13673" r="592" b="14039"/>
          <a:stretch/>
        </p:blipFill>
        <p:spPr>
          <a:xfrm>
            <a:off x="293607" y="1556792"/>
            <a:ext cx="5507739" cy="3149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8007" y="5046249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Члени Асоціації </a:t>
            </a:r>
            <a:endParaRPr lang="uk-UA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81229" y="6420339"/>
            <a:ext cx="4752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Виступ директора ЛПЛЗТ  О.О. Агєєвої</a:t>
            </a:r>
            <a:endParaRPr lang="uk-UA" sz="2000" dirty="0"/>
          </a:p>
        </p:txBody>
      </p:sp>
      <p:pic>
        <p:nvPicPr>
          <p:cNvPr id="8" name="Picture 2" descr="C:\Users\Stmaister\Desktop\С ноутбука\СТАРШИЙ МАЙСТЕР 2015\Педрада, Інструктивні наради\Січнева конференція\20.01.17 Доповідь Чаговець\асоціація Агєєв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 r="7605"/>
          <a:stretch/>
        </p:blipFill>
        <p:spPr bwMode="auto">
          <a:xfrm>
            <a:off x="4427984" y="3497429"/>
            <a:ext cx="4695051" cy="29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242552691_3d-graphics_yellow_haze_014924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1" t="280" r="2443" b="61030"/>
          <a:stretch/>
        </p:blipFill>
        <p:spPr bwMode="auto">
          <a:xfrm>
            <a:off x="20361" y="-26154"/>
            <a:ext cx="9260148" cy="71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152400"/>
            <a:ext cx="8064895" cy="1692424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РОЗГЛЯД І ПІДПИСАННЯ ДЕКЛАРАЦІЇ ОБ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ЄДНАННЯ ПЕДАГОГІВ ЗАЛІЗНИЧНОГО ПРОФІЛЮ УКРАЇНСЬКОЇ НАЦІОНАЛЬНОЇ АСОЦІАЦІЇ ПЕДАГОГІВ 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AEDE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6405"/>
            <a:ext cx="3568924" cy="4758566"/>
          </a:xfrm>
          <a:prstGeom prst="rect">
            <a:avLst/>
          </a:prstGeom>
        </p:spPr>
      </p:pic>
      <p:pic>
        <p:nvPicPr>
          <p:cNvPr id="1026" name="Picture 2" descr="C:\Users\Stmaister\Desktop\С ноутбука\СТАРШИЙ МАЙСТЕР 2015\Педрада, Інструктивні наради\Січнева конференція\20.01.17 Доповідь Чаговець\обэднан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3"/>
            <a:ext cx="4464496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1263" y="54293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Виступ Голови Асоціації професійно технічних навчальних закладів залізничного профілю Стецюка А.О.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3040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4235806" y="257185"/>
            <a:ext cx="3888432" cy="612304"/>
          </a:xfrm>
          <a:prstGeom prst="rect">
            <a:avLst/>
          </a:prstGeom>
          <a:solidFill>
            <a:srgbClr val="FFFF99">
              <a:alpha val="28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ДЕКЛАРАЦІЯ (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AEDE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r="10915" b="16406"/>
          <a:stretch>
            <a:fillRect/>
          </a:stretch>
        </p:blipFill>
        <p:spPr bwMode="auto">
          <a:xfrm rot="1217613">
            <a:off x="6096390" y="1779198"/>
            <a:ext cx="27432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3050" r="12256" b="3506"/>
          <a:stretch>
            <a:fillRect/>
          </a:stretch>
        </p:blipFill>
        <p:spPr bwMode="auto">
          <a:xfrm>
            <a:off x="-1" y="0"/>
            <a:ext cx="4235807" cy="59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t="2866"/>
          <a:stretch>
            <a:fillRect/>
          </a:stretch>
        </p:blipFill>
        <p:spPr bwMode="auto">
          <a:xfrm rot="180542">
            <a:off x="5984358" y="928780"/>
            <a:ext cx="2537665" cy="41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r="12451" b="7101"/>
          <a:stretch>
            <a:fillRect/>
          </a:stretch>
        </p:blipFill>
        <p:spPr bwMode="auto">
          <a:xfrm rot="20583422">
            <a:off x="4603525" y="1745807"/>
            <a:ext cx="2380007" cy="38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10809" r="10915" b="78237"/>
          <a:stretch/>
        </p:blipFill>
        <p:spPr bwMode="auto">
          <a:xfrm>
            <a:off x="2180180" y="5598256"/>
            <a:ext cx="5455199" cy="12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vin-osvita.gov.ua/media/images/IMG_979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1" r="9243"/>
          <a:stretch/>
        </p:blipFill>
        <p:spPr bwMode="auto">
          <a:xfrm>
            <a:off x="179512" y="4378737"/>
            <a:ext cx="3359724" cy="243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189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СТВОРЕННЯ      ЕФЕКТИВНОГО     ІНСТРУМЕНТУ ВЗАЄМОДІЇ    РИНКУ    ПРАЦІ    ТА    ПРОФЕСІЙНО-ТЕХНІЧНОГО    НАВЧАЛЬНОГО    ЗАКЛАДУ    В   ПРОЦЕСІ    ПІДГОТОВКИ    КОМПЕТЕНТНОГО КВАЛІФІКОВАНОГО    РОБІТНИКА </vt:lpstr>
      <vt:lpstr>ВЗАЄМОДІЯ ЛПЛЗТ З УСТАНОВАМИ І ОРГАНІЗАЦІЯМИ В РАМКАХ КООРДИНАЦІЇ ЗУСИЛЬ У СФЕРІ ПРОФЕСІЙНОЇ ПІДГОТОВКИ ЗАЛІЗНИЧНИКІВ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ЕФЕКТИВНОГО ІНСТРУМЕНТУ ВЗАЄМОДІЇ  РИНКУ ПРАЦІ ТА ПРОФЕСІЙНО-ТЕХНІЧНОГО НАВЧАЛЬНОГО ЗАКЛАДУ В ПРОЦЕСІ ПІДГОТОВКИ КОМПЕТЕНТНОГО КВАЛІФІКОВАНОГО РОБІТНИКА.</dc:title>
  <dc:creator>Stmaister</dc:creator>
  <cp:lastModifiedBy>Пользователь Windows</cp:lastModifiedBy>
  <cp:revision>88</cp:revision>
  <dcterms:created xsi:type="dcterms:W3CDTF">2017-01-15T07:27:46Z</dcterms:created>
  <dcterms:modified xsi:type="dcterms:W3CDTF">2018-01-30T14:35:38Z</dcterms:modified>
</cp:coreProperties>
</file>